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7"/>
  </p:notesMasterIdLst>
  <p:sldIdLst>
    <p:sldId id="262" r:id="rId5"/>
    <p:sldId id="259" r:id="rId6"/>
    <p:sldId id="260" r:id="rId8"/>
    <p:sldId id="261" r:id="rId9"/>
    <p:sldId id="263" r:id="rId10"/>
    <p:sldId id="265" r:id="rId11"/>
    <p:sldId id="256" r:id="rId12"/>
    <p:sldId id="257" r:id="rId13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A8BA"/>
    <a:srgbClr val="94A0B5"/>
    <a:srgbClr val="5794EC"/>
    <a:srgbClr val="477FE9"/>
    <a:srgbClr val="2F2F2F"/>
    <a:srgbClr val="191919"/>
    <a:srgbClr val="BFBFBF"/>
    <a:srgbClr val="3CA5C5"/>
    <a:srgbClr val="19ABFE"/>
    <a:srgbClr val="3FB3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1636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6146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819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229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43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3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15"/>
            <a:ext cx="2057400" cy="4389411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15"/>
            <a:ext cx="6052930" cy="4389411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3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3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699"/>
            <a:ext cx="7886700" cy="11253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2504" cy="3395066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360"/>
            <a:ext cx="4032504" cy="3395066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062"/>
            <a:ext cx="3655181" cy="61804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384"/>
            <a:ext cx="3655181" cy="2643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698"/>
            <a:ext cx="4629150" cy="3655858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57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12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12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8035" indent="0">
              <a:buNone/>
              <a:defRPr sz="56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1"/>
            <a:ext cx="4629150" cy="405359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3124012" cy="2859191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8035" indent="0">
              <a:buNone/>
              <a:defRPr sz="790"/>
            </a:lvl9pPr>
          </a:lstStyle>
          <a:p>
            <a:pPr lvl="0" fontAlgn="base"/>
            <a:r>
              <a:rPr lang="zh-CN" altLang="en-US" sz="112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15"/>
            <a:ext cx="2057400" cy="4389411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15"/>
            <a:ext cx="6052930" cy="4389411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3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3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699"/>
            <a:ext cx="7886700" cy="11253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2504" cy="3395066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360"/>
            <a:ext cx="4032504" cy="3395066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062"/>
            <a:ext cx="3655181" cy="61804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384"/>
            <a:ext cx="3655181" cy="2643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3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699"/>
            <a:ext cx="7886700" cy="11253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698"/>
            <a:ext cx="4629150" cy="3655858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57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12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12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8035" indent="0">
              <a:buNone/>
              <a:defRPr sz="56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1"/>
            <a:ext cx="4629150" cy="405359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3124012" cy="2859191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8035" indent="0">
              <a:buNone/>
              <a:defRPr sz="790"/>
            </a:lvl9pPr>
          </a:lstStyle>
          <a:p>
            <a:pPr lvl="0" fontAlgn="base"/>
            <a:r>
              <a:rPr lang="zh-CN" altLang="en-US" sz="112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15"/>
            <a:ext cx="2057400" cy="4389411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15"/>
            <a:ext cx="6052930" cy="4389411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2504" cy="3395066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360"/>
            <a:ext cx="4032504" cy="3395066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062"/>
            <a:ext cx="3655181" cy="61804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384"/>
            <a:ext cx="3655181" cy="2643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698"/>
            <a:ext cx="4629150" cy="3655858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57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12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12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8035" indent="0">
              <a:buNone/>
              <a:defRPr sz="56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1"/>
            <a:ext cx="4629150" cy="405359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3124012" cy="2859191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8035" indent="0">
              <a:buNone/>
              <a:defRPr sz="790"/>
            </a:lvl9pPr>
          </a:lstStyle>
          <a:p>
            <a:pPr lvl="0" fontAlgn="base"/>
            <a:r>
              <a:rPr lang="zh-CN" altLang="en-US" sz="112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14630"/>
            <a:r>
              <a:rPr lang="zh-CN" altLang="en-US"/>
              <a:t>第二级</a:t>
            </a:r>
            <a:endParaRPr lang="zh-CN" altLang="en-US"/>
          </a:p>
          <a:p>
            <a:pPr lvl="2" indent="-171450"/>
            <a:r>
              <a:rPr lang="zh-CN" altLang="en-US"/>
              <a:t>第三级</a:t>
            </a:r>
            <a:endParaRPr lang="zh-CN" altLang="en-US"/>
          </a:p>
          <a:p>
            <a:pPr lvl="3" indent="-171450"/>
            <a:r>
              <a:rPr lang="zh-CN" altLang="en-US"/>
              <a:t>第四级</a:t>
            </a:r>
            <a:endParaRPr lang="zh-CN" altLang="en-US"/>
          </a:p>
          <a:p>
            <a:pPr lvl="4" indent="-17145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8035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935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835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14630"/>
            <a:r>
              <a:rPr lang="zh-CN" altLang="en-US"/>
              <a:t>第二级</a:t>
            </a:r>
            <a:endParaRPr lang="zh-CN" altLang="en-US"/>
          </a:p>
          <a:p>
            <a:pPr lvl="2" indent="-171450"/>
            <a:r>
              <a:rPr lang="zh-CN" altLang="en-US"/>
              <a:t>第三级</a:t>
            </a:r>
            <a:endParaRPr lang="zh-CN" altLang="en-US"/>
          </a:p>
          <a:p>
            <a:pPr lvl="3" indent="-171450"/>
            <a:r>
              <a:rPr lang="zh-CN" altLang="en-US"/>
              <a:t>第四级</a:t>
            </a:r>
            <a:endParaRPr lang="zh-CN" altLang="en-US"/>
          </a:p>
          <a:p>
            <a:pPr lvl="4" indent="-17145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8035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935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835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 1025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1026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14630"/>
            <a:r>
              <a:rPr lang="zh-CN" altLang="en-US"/>
              <a:t>第二级</a:t>
            </a:r>
            <a:endParaRPr lang="zh-CN" altLang="en-US"/>
          </a:p>
          <a:p>
            <a:pPr lvl="2" indent="-171450"/>
            <a:r>
              <a:rPr lang="zh-CN" altLang="en-US"/>
              <a:t>第三级</a:t>
            </a:r>
            <a:endParaRPr lang="zh-CN" altLang="en-US"/>
          </a:p>
          <a:p>
            <a:pPr lvl="3" indent="-171450"/>
            <a:r>
              <a:rPr lang="zh-CN" altLang="en-US"/>
              <a:t>第四级</a:t>
            </a:r>
            <a:endParaRPr lang="zh-CN" altLang="en-US"/>
          </a:p>
          <a:p>
            <a:pPr lvl="4" indent="-17145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8035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935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835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8.jpeg"/><Relationship Id="rId18" Type="http://schemas.openxmlformats.org/officeDocument/2006/relationships/notesSlide" Target="../notesSlides/notesSlide5.xml"/><Relationship Id="rId17" Type="http://schemas.openxmlformats.org/officeDocument/2006/relationships/slideLayout" Target="../slideLayouts/slideLayout12.xml"/><Relationship Id="rId16" Type="http://schemas.openxmlformats.org/officeDocument/2006/relationships/image" Target="../media/image15.png"/><Relationship Id="rId15" Type="http://schemas.openxmlformats.org/officeDocument/2006/relationships/image" Target="../media/image14.png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tags" Target="../tags/tag8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 1" descr="H:\设计组共享文件\1产品\9 官网\00. 官网产品卖点PPT\源文件\DT50H\images\DT50H_01.jpgDT50H_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 2"/>
          <p:cNvSpPr txBox="1"/>
          <p:nvPr/>
        </p:nvSpPr>
        <p:spPr>
          <a:xfrm>
            <a:off x="888048" y="1790383"/>
            <a:ext cx="521017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solidFill>
                  <a:srgbClr val="3CA5C5"/>
                </a:solidFill>
                <a:latin typeface="微软雅黑" panose="020B0503020204020204" charset="-122"/>
                <a:ea typeface="微软雅黑" panose="020B0503020204020204" charset="-122"/>
              </a:rPr>
              <a:t>DT50H </a:t>
            </a:r>
            <a:endParaRPr lang="zh-CN" altLang="en-US" sz="3200" b="1">
              <a:solidFill>
                <a:srgbClr val="3CA5C5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200" b="1">
                <a:solidFill>
                  <a:srgbClr val="3CA5C5"/>
                </a:solidFill>
                <a:latin typeface="微软雅黑" panose="020B0503020204020204" charset="-122"/>
                <a:ea typeface="微软雅黑" panose="020B0503020204020204" charset="-122"/>
              </a:rPr>
              <a:t>医疗移动数据终端</a:t>
            </a:r>
            <a:endParaRPr lang="zh-CN" altLang="en-US" sz="3200" b="1">
              <a:solidFill>
                <a:srgbClr val="3CA5C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3" name="文本框 3"/>
          <p:cNvSpPr txBox="1"/>
          <p:nvPr/>
        </p:nvSpPr>
        <p:spPr>
          <a:xfrm>
            <a:off x="903288" y="2947670"/>
            <a:ext cx="4024312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3CA5C5"/>
                </a:solidFill>
                <a:latin typeface="微软雅黑" panose="020B0503020204020204" charset="-122"/>
                <a:ea typeface="微软雅黑" panose="020B0503020204020204" charset="-122"/>
              </a:rPr>
              <a:t>医疗健康守护者</a:t>
            </a:r>
            <a:endParaRPr lang="zh-CN" altLang="en-US" sz="1400">
              <a:solidFill>
                <a:srgbClr val="3CA5C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1" descr="H:\设计组共享文件\1产品\9 官网\00. 官网产品卖点PPT\源文件\DT50H\images\DT50H_02.jpgDT50H_02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94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文本框 2"/>
          <p:cNvSpPr txBox="1"/>
          <p:nvPr/>
        </p:nvSpPr>
        <p:spPr>
          <a:xfrm>
            <a:off x="4607878" y="2535238"/>
            <a:ext cx="3932237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r">
              <a:lnSpc>
                <a:spcPct val="150000"/>
              </a:lnSpc>
            </a:pPr>
            <a:r>
              <a:rPr lang="zh-CN" altLang="en-US" sz="100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搭载医疗级热红外测温模块，实时准确体温输出；</a:t>
            </a:r>
            <a:endParaRPr lang="zh-CN" altLang="en-US" sz="100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00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温度补偿算法，精准测温，误差仅±0.3℃。</a:t>
            </a:r>
            <a:endParaRPr lang="zh-CN" altLang="en-US" sz="100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25" name="文本框 2"/>
          <p:cNvSpPr txBox="1"/>
          <p:nvPr/>
        </p:nvSpPr>
        <p:spPr>
          <a:xfrm>
            <a:off x="5491163" y="1938020"/>
            <a:ext cx="29384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r"/>
            <a:r>
              <a:rPr lang="zh-CN" altLang="en-US" sz="2400" b="1">
                <a:solidFill>
                  <a:srgbClr val="2F2F2F"/>
                </a:solidFill>
                <a:latin typeface="微软雅黑" panose="020B0503020204020204" charset="-122"/>
                <a:ea typeface="微软雅黑" panose="020B0503020204020204" charset="-122"/>
              </a:rPr>
              <a:t>红外体温测量</a:t>
            </a:r>
            <a:endParaRPr lang="zh-CN" altLang="en-US" sz="2400" b="1">
              <a:solidFill>
                <a:srgbClr val="2F2F2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1" descr="H:\设计组共享文件\1产品\9 官网\00. 官网产品卖点PPT\源文件\DT50H\images\DT50H_03.jpgDT50H_03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94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0" name="文本框 2"/>
          <p:cNvSpPr txBox="1"/>
          <p:nvPr/>
        </p:nvSpPr>
        <p:spPr>
          <a:xfrm>
            <a:off x="868363" y="1730375"/>
            <a:ext cx="299593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zh-CN" altLang="en-US" sz="2800" b="1">
                <a:solidFill>
                  <a:srgbClr val="2F2F2F"/>
                </a:solidFill>
                <a:latin typeface="微软雅黑" panose="020B0503020204020204" charset="-122"/>
                <a:ea typeface="微软雅黑" panose="020B0503020204020204" charset="-122"/>
              </a:rPr>
              <a:t>抗菌&amp;可消毒材质</a:t>
            </a:r>
            <a:endParaRPr lang="zh-CN" altLang="en-US" sz="2800" b="1">
              <a:solidFill>
                <a:srgbClr val="2F2F2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71" name="文本框 3"/>
          <p:cNvSpPr txBox="1"/>
          <p:nvPr/>
        </p:nvSpPr>
        <p:spPr>
          <a:xfrm>
            <a:off x="868363" y="2311400"/>
            <a:ext cx="4518025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00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外壳采用符合JISZ2801标准的抗菌材料，能够承受常用消毒剂的</a:t>
            </a:r>
            <a:endParaRPr lang="zh-CN" altLang="en-US" sz="100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常规消毒，耐酒精擦拭，通过擦拭设备，有效防止细菌感染扩散。</a:t>
            </a:r>
            <a:endParaRPr lang="zh-CN" altLang="en-US" sz="100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图片 1" descr="H:\设计组共享文件\1产品\9 官网\00. 官网产品卖点PPT\源文件\DT50H\images\DT50H_04.jpgDT50H_04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文本框 2"/>
          <p:cNvSpPr txBox="1"/>
          <p:nvPr/>
        </p:nvSpPr>
        <p:spPr>
          <a:xfrm>
            <a:off x="5928995" y="2216150"/>
            <a:ext cx="23164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r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强大运算性能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19" name="文本框 3"/>
          <p:cNvSpPr txBox="1"/>
          <p:nvPr/>
        </p:nvSpPr>
        <p:spPr>
          <a:xfrm>
            <a:off x="4549775" y="2798763"/>
            <a:ext cx="3790950" cy="5530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r">
              <a:lnSpc>
                <a:spcPct val="150000"/>
              </a:lnSpc>
            </a:pPr>
            <a:r>
              <a:rPr lang="zh-CN" altLang="en-US" sz="100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高通8核高速处理器，超高运算速度，超低功耗；</a:t>
            </a:r>
            <a:endParaRPr lang="zh-CN" altLang="en-US" sz="100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00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超强天线设计，WiFi无缝漫游，4G全网通，数据传输畅通无阻。</a:t>
            </a:r>
            <a:endParaRPr lang="zh-CN" altLang="en-US" sz="100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图片 1" descr="H:\设计组共享文件\1产品\9 官网\00. 官网产品卖点PPT\源文件\DT50H\images\DT50H_05.jpgDT50H_05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文本框 2"/>
          <p:cNvSpPr txBox="1"/>
          <p:nvPr/>
        </p:nvSpPr>
        <p:spPr>
          <a:xfrm>
            <a:off x="3235960" y="497840"/>
            <a:ext cx="2672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28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先进大尺寸屏幕</a:t>
            </a:r>
            <a:endParaRPr lang="zh-CN" altLang="en-US" sz="2800" b="1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19" name="文本框 3"/>
          <p:cNvSpPr txBox="1"/>
          <p:nvPr/>
        </p:nvSpPr>
        <p:spPr>
          <a:xfrm>
            <a:off x="1470025" y="1147128"/>
            <a:ext cx="6203950" cy="32194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0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5.7英寸超大显示屏，助力医护人员高效获取信息；高灵敏度、超高亮度触摸屏，在室外强光下仍清晰可见。</a:t>
            </a:r>
            <a:endParaRPr lang="zh-CN" altLang="en-US" sz="100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1" descr="H:\设计组共享文件\1产品\9 官网\00. 官网产品卖点PPT\源文件\DT50H\images\DT50H_06.jpgDT50H_0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4" name="文本框 2"/>
          <p:cNvSpPr txBox="1"/>
          <p:nvPr/>
        </p:nvSpPr>
        <p:spPr>
          <a:xfrm>
            <a:off x="814388" y="1559560"/>
            <a:ext cx="305117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zh-CN" altLang="en-US" sz="28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内置防疫登记A</a:t>
            </a:r>
            <a:r>
              <a:rPr lang="en-US" altLang="zh-CN" sz="28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PP</a:t>
            </a:r>
            <a:endParaRPr lang="en-US" altLang="zh-CN" sz="2800" b="1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15" name="文本框 3"/>
          <p:cNvSpPr txBox="1"/>
          <p:nvPr/>
        </p:nvSpPr>
        <p:spPr>
          <a:xfrm>
            <a:off x="814388" y="2199323"/>
            <a:ext cx="3357880" cy="1014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00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优博讯打造的防疫登记软件，可用于实时红外体温测量、</a:t>
            </a:r>
            <a:endParaRPr lang="zh-CN" altLang="en-US" sz="100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00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人员信息管控，包括读取身份证、拍照记录等；</a:t>
            </a:r>
            <a:endParaRPr lang="zh-CN" altLang="en-US" sz="100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00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还可随时记录与导出人员的身份、体温、时间等信息，</a:t>
            </a:r>
            <a:endParaRPr lang="zh-CN" altLang="en-US" sz="100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00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让数据尽在掌握。</a:t>
            </a:r>
            <a:endParaRPr lang="zh-CN" altLang="en-US" sz="100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图片 1" descr="H:\设计组共享文件\1产品\9 官网\00. 官网产品卖点PPT\源文件\DT50H\images\DT50H_07.jpgDT50H_0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文本框 2"/>
          <p:cNvSpPr txBox="1"/>
          <p:nvPr/>
        </p:nvSpPr>
        <p:spPr>
          <a:xfrm>
            <a:off x="3413760" y="497840"/>
            <a:ext cx="23164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高效语音对讲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19" name="文本框 3"/>
          <p:cNvSpPr txBox="1"/>
          <p:nvPr/>
        </p:nvSpPr>
        <p:spPr>
          <a:xfrm>
            <a:off x="1940560" y="1147128"/>
            <a:ext cx="5262880" cy="5530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内置网络语音对讲平台，可快速建立语音小组，让成员随时随地沟通；</a:t>
            </a:r>
            <a:endParaRPr lang="zh-CN" altLang="en-US" sz="1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语音命令服务，一键将语音信息转换为文字，并通过广播输出给应用软件，执行语音指令。</a:t>
            </a:r>
            <a:endParaRPr lang="zh-CN" altLang="en-US" sz="1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PA-图片 3" descr="H:\设计组共享文件\1产品\9 官网\00. 官网产品卖点PPT\源文件\DT50H\images\images\DT50H_08.jpgDT50H_08"/>
          <p:cNvPicPr/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PA-文本框 2"/>
          <p:cNvSpPr txBox="1"/>
          <p:nvPr>
            <p:custDataLst>
              <p:tags r:id="rId3"/>
            </p:custDataLst>
          </p:nvPr>
        </p:nvSpPr>
        <p:spPr>
          <a:xfrm>
            <a:off x="3413760" y="497840"/>
            <a:ext cx="23164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28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设备管理工具</a:t>
            </a:r>
            <a:endParaRPr lang="zh-CN" altLang="en-US" sz="2800" b="1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726247" y="1522095"/>
            <a:ext cx="5691505" cy="5252720"/>
            <a:chOff x="2342" y="2247"/>
            <a:chExt cx="9500" cy="8767"/>
          </a:xfrm>
        </p:grpSpPr>
        <p:sp>
          <p:nvSpPr>
            <p:cNvPr id="9219" name="PA-文本框 3"/>
            <p:cNvSpPr txBox="1"/>
            <p:nvPr>
              <p:custDataLst>
                <p:tags r:id="rId4"/>
              </p:custDataLst>
            </p:nvPr>
          </p:nvSpPr>
          <p:spPr>
            <a:xfrm>
              <a:off x="2504" y="6283"/>
              <a:ext cx="1314" cy="5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l">
                <a:lnSpc>
                  <a:spcPct val="150000"/>
                </a:lnSpc>
              </a:pPr>
              <a:r>
                <a:rPr lang="zh-CN" altLang="en-US" sz="1000">
                  <a:solidFill>
                    <a:srgbClr val="94A0B5"/>
                  </a:solidFill>
                  <a:latin typeface="微软雅黑" panose="020B0503020204020204" charset="-122"/>
                  <a:ea typeface="微软雅黑" panose="020B0503020204020204" charset="-122"/>
                </a:rPr>
                <a:t>特色设置</a:t>
              </a:r>
              <a:endParaRPr lang="zh-CN" altLang="en-US" sz="1000">
                <a:solidFill>
                  <a:srgbClr val="94A0B5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" name="PA-文本框 3"/>
            <p:cNvSpPr txBox="1"/>
            <p:nvPr>
              <p:custDataLst>
                <p:tags r:id="rId5"/>
              </p:custDataLst>
            </p:nvPr>
          </p:nvSpPr>
          <p:spPr>
            <a:xfrm>
              <a:off x="3200" y="4473"/>
              <a:ext cx="1314" cy="5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l">
                <a:lnSpc>
                  <a:spcPct val="150000"/>
                </a:lnSpc>
              </a:pPr>
              <a:r>
                <a:rPr lang="zh-CN" altLang="en-US" sz="1000">
                  <a:solidFill>
                    <a:srgbClr val="94A0B5"/>
                  </a:solidFill>
                  <a:latin typeface="微软雅黑" panose="020B0503020204020204" charset="-122"/>
                  <a:ea typeface="微软雅黑" panose="020B0503020204020204" charset="-122"/>
                </a:rPr>
                <a:t>应用中心</a:t>
              </a:r>
              <a:endParaRPr lang="zh-CN" altLang="en-US" sz="1000">
                <a:solidFill>
                  <a:srgbClr val="94A0B5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795" y="4408"/>
              <a:ext cx="4561" cy="4561"/>
            </a:xfrm>
            <a:prstGeom prst="ellipse">
              <a:avLst/>
            </a:prstGeom>
            <a:noFill/>
            <a:ln>
              <a:solidFill>
                <a:srgbClr val="9EA8BA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799" y="3412"/>
              <a:ext cx="6552" cy="6552"/>
            </a:xfrm>
            <a:prstGeom prst="ellipse">
              <a:avLst/>
            </a:prstGeom>
            <a:noFill/>
            <a:ln>
              <a:solidFill>
                <a:srgbClr val="9EA8BA">
                  <a:alpha val="20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2749" y="2362"/>
              <a:ext cx="8652" cy="8652"/>
            </a:xfrm>
            <a:prstGeom prst="ellipse">
              <a:avLst/>
            </a:prstGeom>
            <a:noFill/>
            <a:ln>
              <a:solidFill>
                <a:srgbClr val="9EA8BA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8" name="图片 7" descr="DT50H_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23" y="2819"/>
              <a:ext cx="3104" cy="5179"/>
            </a:xfrm>
            <a:prstGeom prst="rect">
              <a:avLst/>
            </a:prstGeom>
          </p:spPr>
        </p:pic>
        <p:sp>
          <p:nvSpPr>
            <p:cNvPr id="21" name="PA-文本框 3"/>
            <p:cNvSpPr txBox="1"/>
            <p:nvPr>
              <p:custDataLst>
                <p:tags r:id="rId7"/>
              </p:custDataLst>
            </p:nvPr>
          </p:nvSpPr>
          <p:spPr>
            <a:xfrm>
              <a:off x="5015" y="3121"/>
              <a:ext cx="1314" cy="5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l">
                <a:lnSpc>
                  <a:spcPct val="150000"/>
                </a:lnSpc>
              </a:pPr>
              <a:r>
                <a:rPr lang="zh-CN" altLang="en-US" sz="1000">
                  <a:solidFill>
                    <a:srgbClr val="94A0B5"/>
                  </a:solidFill>
                  <a:latin typeface="微软雅黑" panose="020B0503020204020204" charset="-122"/>
                  <a:ea typeface="微软雅黑" panose="020B0503020204020204" charset="-122"/>
                </a:rPr>
                <a:t>语音命令</a:t>
              </a:r>
              <a:endParaRPr lang="zh-CN" altLang="en-US" sz="1000">
                <a:solidFill>
                  <a:srgbClr val="94A0B5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PA-文本框 3"/>
            <p:cNvSpPr txBox="1"/>
            <p:nvPr>
              <p:custDataLst>
                <p:tags r:id="rId8"/>
              </p:custDataLst>
            </p:nvPr>
          </p:nvSpPr>
          <p:spPr>
            <a:xfrm>
              <a:off x="7968" y="3121"/>
              <a:ext cx="1314" cy="5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r">
                <a:lnSpc>
                  <a:spcPct val="150000"/>
                </a:lnSpc>
              </a:pPr>
              <a:r>
                <a:rPr lang="zh-CN" altLang="en-US" sz="1000">
                  <a:solidFill>
                    <a:srgbClr val="94A0B5"/>
                  </a:solidFill>
                  <a:latin typeface="微软雅黑" panose="020B0503020204020204" charset="-122"/>
                  <a:ea typeface="微软雅黑" panose="020B0503020204020204" charset="-122"/>
                </a:rPr>
                <a:t>快速配置</a:t>
              </a:r>
              <a:endParaRPr lang="zh-CN" altLang="en-US" sz="1000">
                <a:solidFill>
                  <a:srgbClr val="94A0B5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PA-文本框 3"/>
            <p:cNvSpPr txBox="1"/>
            <p:nvPr>
              <p:custDataLst>
                <p:tags r:id="rId9"/>
              </p:custDataLst>
            </p:nvPr>
          </p:nvSpPr>
          <p:spPr>
            <a:xfrm>
              <a:off x="9856" y="4473"/>
              <a:ext cx="1314" cy="5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r">
                <a:lnSpc>
                  <a:spcPct val="150000"/>
                </a:lnSpc>
              </a:pPr>
              <a:r>
                <a:rPr lang="zh-CN" altLang="en-US" sz="1000">
                  <a:solidFill>
                    <a:srgbClr val="94A0B5"/>
                  </a:solidFill>
                  <a:latin typeface="微软雅黑" panose="020B0503020204020204" charset="-122"/>
                  <a:ea typeface="微软雅黑" panose="020B0503020204020204" charset="-122"/>
                </a:rPr>
                <a:t>自动安装</a:t>
              </a:r>
              <a:endParaRPr lang="zh-CN" altLang="en-US" sz="1000">
                <a:solidFill>
                  <a:srgbClr val="94A0B5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PA-文本框 3"/>
            <p:cNvSpPr txBox="1"/>
            <p:nvPr>
              <p:custDataLst>
                <p:tags r:id="rId10"/>
              </p:custDataLst>
            </p:nvPr>
          </p:nvSpPr>
          <p:spPr>
            <a:xfrm>
              <a:off x="10364" y="6283"/>
              <a:ext cx="1314" cy="5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r">
                <a:lnSpc>
                  <a:spcPct val="150000"/>
                </a:lnSpc>
              </a:pPr>
              <a:r>
                <a:rPr lang="zh-CN" altLang="en-US" sz="1000">
                  <a:solidFill>
                    <a:srgbClr val="94A0B5"/>
                  </a:solidFill>
                  <a:latin typeface="微软雅黑" panose="020B0503020204020204" charset="-122"/>
                  <a:ea typeface="微软雅黑" panose="020B0503020204020204" charset="-122"/>
                </a:rPr>
                <a:t>对讲</a:t>
              </a:r>
              <a:endParaRPr lang="zh-CN" altLang="en-US" sz="1000">
                <a:solidFill>
                  <a:srgbClr val="94A0B5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2402" y="5452"/>
              <a:ext cx="850" cy="850"/>
            </a:xfrm>
            <a:prstGeom prst="ellipse">
              <a:avLst/>
            </a:prstGeom>
            <a:blipFill rotWithShape="1">
              <a:blip r:embed="rId1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10931" y="5452"/>
              <a:ext cx="850" cy="850"/>
            </a:xfrm>
            <a:prstGeom prst="ellipse">
              <a:avLst/>
            </a:prstGeom>
            <a:blipFill rotWithShape="1">
              <a:blip r:embed="rId1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10226" y="3665"/>
              <a:ext cx="850" cy="850"/>
            </a:xfrm>
            <a:prstGeom prst="ellipse">
              <a:avLst/>
            </a:prstGeom>
            <a:blipFill rotWithShape="1">
              <a:blip r:embed="rId1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8282" y="2307"/>
              <a:ext cx="850" cy="850"/>
            </a:xfrm>
            <a:prstGeom prst="ellipse">
              <a:avLst/>
            </a:prstGeom>
            <a:blipFill rotWithShape="1">
              <a:blip r:embed="rId1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5015" y="2307"/>
              <a:ext cx="850" cy="850"/>
            </a:xfrm>
            <a:prstGeom prst="ellipse">
              <a:avLst/>
            </a:prstGeom>
            <a:blipFill rotWithShape="1">
              <a:blip r:embed="rId1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3200" y="3665"/>
              <a:ext cx="850" cy="850"/>
            </a:xfrm>
            <a:prstGeom prst="ellipse">
              <a:avLst/>
            </a:prstGeom>
            <a:blipFill rotWithShape="1">
              <a:blip r:embed="rId1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8222" y="2247"/>
              <a:ext cx="970" cy="970"/>
            </a:xfrm>
            <a:prstGeom prst="ellipse">
              <a:avLst/>
            </a:prstGeom>
            <a:noFill/>
            <a:ln>
              <a:solidFill>
                <a:srgbClr val="9EA8B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10166" y="3605"/>
              <a:ext cx="970" cy="970"/>
            </a:xfrm>
            <a:prstGeom prst="ellipse">
              <a:avLst/>
            </a:prstGeom>
            <a:noFill/>
            <a:ln>
              <a:solidFill>
                <a:srgbClr val="9EA8B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2342" y="5392"/>
              <a:ext cx="970" cy="970"/>
            </a:xfrm>
            <a:prstGeom prst="ellipse">
              <a:avLst/>
            </a:prstGeom>
            <a:noFill/>
            <a:ln>
              <a:solidFill>
                <a:srgbClr val="9EA8B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4955" y="2247"/>
              <a:ext cx="970" cy="970"/>
            </a:xfrm>
            <a:prstGeom prst="ellipse">
              <a:avLst/>
            </a:prstGeom>
            <a:noFill/>
            <a:ln>
              <a:solidFill>
                <a:srgbClr val="9EA8B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10872" y="5393"/>
              <a:ext cx="970" cy="970"/>
            </a:xfrm>
            <a:prstGeom prst="ellipse">
              <a:avLst/>
            </a:prstGeom>
            <a:noFill/>
            <a:ln>
              <a:solidFill>
                <a:srgbClr val="9EA8B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3140" y="3605"/>
              <a:ext cx="970" cy="970"/>
            </a:xfrm>
            <a:prstGeom prst="ellipse">
              <a:avLst/>
            </a:prstGeom>
            <a:noFill/>
            <a:ln>
              <a:solidFill>
                <a:srgbClr val="9EA8B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1" name="文本框 3"/>
          <p:cNvSpPr txBox="1"/>
          <p:nvPr/>
        </p:nvSpPr>
        <p:spPr>
          <a:xfrm>
            <a:off x="2506345" y="1042353"/>
            <a:ext cx="4131310" cy="32194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00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U-Home为用户提供一系列便捷的设备管理工具，为工作带来全新动力</a:t>
            </a:r>
            <a:endParaRPr lang="zh-CN" altLang="en-US" sz="100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5.2.6"/>
</p:tagLst>
</file>

<file path=ppt/tags/tag2.xml><?xml version="1.0" encoding="utf-8"?>
<p:tagLst xmlns:p="http://schemas.openxmlformats.org/presentationml/2006/main">
  <p:tag name="PA" val="v5.2.6"/>
</p:tagLst>
</file>

<file path=ppt/tags/tag3.xml><?xml version="1.0" encoding="utf-8"?>
<p:tagLst xmlns:p="http://schemas.openxmlformats.org/presentationml/2006/main">
  <p:tag name="PA" val="v5.2.6"/>
</p:tagLst>
</file>

<file path=ppt/tags/tag4.xml><?xml version="1.0" encoding="utf-8"?>
<p:tagLst xmlns:p="http://schemas.openxmlformats.org/presentationml/2006/main">
  <p:tag name="PA" val="v5.2.6"/>
</p:tagLst>
</file>

<file path=ppt/tags/tag5.xml><?xml version="1.0" encoding="utf-8"?>
<p:tagLst xmlns:p="http://schemas.openxmlformats.org/presentationml/2006/main">
  <p:tag name="PA" val="v5.2.6"/>
</p:tagLst>
</file>

<file path=ppt/tags/tag6.xml><?xml version="1.0" encoding="utf-8"?>
<p:tagLst xmlns:p="http://schemas.openxmlformats.org/presentationml/2006/main">
  <p:tag name="PA" val="v5.2.6"/>
</p:tagLst>
</file>

<file path=ppt/tags/tag7.xml><?xml version="1.0" encoding="utf-8"?>
<p:tagLst xmlns:p="http://schemas.openxmlformats.org/presentationml/2006/main">
  <p:tag name="PA" val="v5.2.6"/>
</p:tagLst>
</file>

<file path=ppt/tags/tag8.xml><?xml version="1.0" encoding="utf-8"?>
<p:tagLst xmlns:p="http://schemas.openxmlformats.org/presentationml/2006/main">
  <p:tag name="PA" val="v5.2.6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WPS 演示</Application>
  <PresentationFormat/>
  <Paragraphs>52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Segoe UI</vt:lpstr>
      <vt:lpstr>TeamViewer15</vt:lpstr>
      <vt:lpstr>默认设计模板</vt:lpstr>
      <vt:lpstr>1_默认设计模板</vt:lpstr>
      <vt:lpstr>2_默认设计模板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xiahangfeng</dc:creator>
  <cp:lastModifiedBy>纤然如尘决然无归</cp:lastModifiedBy>
  <cp:revision>50</cp:revision>
  <dcterms:created xsi:type="dcterms:W3CDTF">2020-05-15T02:40:00Z</dcterms:created>
  <dcterms:modified xsi:type="dcterms:W3CDTF">2021-01-04T08:53:50Z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